
<file path=[Content_Types].xml><?xml version="1.0" encoding="utf-8"?>
<Types xmlns="http://schemas.openxmlformats.org/package/2006/content-types">
  <Default Extension="emf" ContentType="image/x-emf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  <Override PartName="/ppt/authors.xml" ContentType="application/vnd.ms-powerpoint.author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removePersonalInfoOnSave="1" saveSubsetFonts="1" autoCompressPictures="0">
  <p:sldMasterIdLst>
    <p:sldMasterId id="2147483648" r:id="rId4"/>
  </p:sldMasterIdLst>
  <p:notesMasterIdLst>
    <p:notesMasterId r:id="rId28"/>
  </p:notesMasterIdLst>
  <p:sldIdLst>
    <p:sldId id="304" r:id="rId5"/>
    <p:sldId id="314" r:id="rId6"/>
    <p:sldId id="308" r:id="rId7"/>
    <p:sldId id="327" r:id="rId8"/>
    <p:sldId id="328" r:id="rId9"/>
    <p:sldId id="329" r:id="rId10"/>
    <p:sldId id="330" r:id="rId11"/>
    <p:sldId id="331" r:id="rId12"/>
    <p:sldId id="332" r:id="rId13"/>
    <p:sldId id="288" r:id="rId14"/>
    <p:sldId id="299" r:id="rId15"/>
    <p:sldId id="310" r:id="rId16"/>
    <p:sldId id="258" r:id="rId17"/>
    <p:sldId id="268" r:id="rId18"/>
    <p:sldId id="319" r:id="rId19"/>
    <p:sldId id="320" r:id="rId20"/>
    <p:sldId id="321" r:id="rId21"/>
    <p:sldId id="322" r:id="rId22"/>
    <p:sldId id="323" r:id="rId23"/>
    <p:sldId id="324" r:id="rId24"/>
    <p:sldId id="325" r:id="rId25"/>
    <p:sldId id="326" r:id="rId26"/>
    <p:sldId id="305" r:id="rId2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Author" initials="A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3750" autoAdjust="0"/>
  </p:normalViewPr>
  <p:slideViewPr>
    <p:cSldViewPr snapToGrid="0">
      <p:cViewPr varScale="1">
        <p:scale>
          <a:sx n="72" d="100"/>
          <a:sy n="72" d="100"/>
        </p:scale>
        <p:origin x="660" y="78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commentAuthors" Target="commentAuthor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viewProps" Target="view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presProps" Target="presProps.xml"/><Relationship Id="rId35" Type="http://schemas.microsoft.com/office/2018/10/relationships/authors" Target="authors.xml"/><Relationship Id="rId8" Type="http://schemas.openxmlformats.org/officeDocument/2006/relationships/slide" Target="slides/slide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D16CA8-7DCC-4F2C-A1EF-C632B9D3E96D}" type="datetimeFigureOut">
              <a:rPr lang="en-US" smtClean="0"/>
              <a:t>12/22/2022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990660-4B7D-4C11-96DB-B19FFA8CA9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50117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156056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875597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D2283142-6790-47BA-82E1-D8C8F6690798}" type="datetime1">
              <a:rPr lang="en-US" smtClean="0"/>
              <a:t>12/22/2022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577411C-C78A-4905-BBC5-3F42C0C9B87A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CA0BBF6E-466C-42F1-9332-9767C0EDC175}" type="datetime1">
              <a:rPr lang="en-US" smtClean="0"/>
              <a:t>12/22/2022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4C40671-B2E7-43B5-9C56-416F4DEE8185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CB1404-13B7-40AF-B5A5-150A050EB168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29BBD4F8-548C-4823-B774-95F0855A99F1}" type="datetime1">
              <a:rPr lang="en-US" smtClean="0"/>
              <a:t>12/22/2022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A153A39-8930-40A9-9C8B-96183B6BAC73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65E388-D688-4B1B-969B-E30BBC902E56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96EE03-B2C5-42F2-B7E0-F5DC6409C352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32341C-D965-45E3-8A4E-9EE17CEBB4A7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fld id="{B8D75C23-9B5F-424A-862B-2D16E63635C5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DB417C-386F-405D-A1B2-CE910752E8ED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87D846-D013-4210-9CF7-00EC980F6373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19995D-3F55-4E5B-BD8D-B039BF53BC7C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3F2F473-A4D0-4D2B-B3B7-634EDCCF6EAC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C9E1BD-AD8B-4D52-ABDE-AB0CBD5C5DAF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08B88F1-1065-4306-8998-7DC92215DBEA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B985139-6175-4D20-9015-D5B37F28DF7A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F471CE0-FEF4-4069-9AB8-2C4329864EAD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4D3F40-2538-437E-A0B1-DBF4005AD572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DB9217A1-3A66-4593-BEE6-A4F76F75EAA3}" type="datetime1">
              <a:rPr lang="en-US" smtClean="0"/>
              <a:t>12/22/2022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fld id="{D7C1312F-2E59-4243-9209-D1C1F844700E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7" Type="http://schemas.openxmlformats.org/officeDocument/2006/relationships/image" Target="../media/image18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7.png"/><Relationship Id="rId5" Type="http://schemas.openxmlformats.org/officeDocument/2006/relationships/image" Target="../media/image16.svg"/><Relationship Id="rId4" Type="http://schemas.openxmlformats.org/officeDocument/2006/relationships/image" Target="../media/image15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emf"/><Relationship Id="rId1" Type="http://schemas.openxmlformats.org/officeDocument/2006/relationships/slideLayout" Target="../slideLayouts/slideLayout1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emf"/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emf"/><Relationship Id="rId2" Type="http://schemas.openxmlformats.org/officeDocument/2006/relationships/image" Target="../media/image22.emf"/><Relationship Id="rId1" Type="http://schemas.openxmlformats.org/officeDocument/2006/relationships/slideLayout" Target="../slideLayouts/slideLayout1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emf"/><Relationship Id="rId2" Type="http://schemas.openxmlformats.org/officeDocument/2006/relationships/image" Target="../media/image24.emf"/><Relationship Id="rId1" Type="http://schemas.openxmlformats.org/officeDocument/2006/relationships/slideLayout" Target="../slideLayouts/slideLayout1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1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121426" y="1624849"/>
            <a:ext cx="7288697" cy="2483325"/>
          </a:xfrm>
        </p:spPr>
        <p:txBody>
          <a:bodyPr>
            <a:normAutofit/>
          </a:bodyPr>
          <a:lstStyle/>
          <a:p>
            <a:pPr algn="ctr"/>
            <a:r>
              <a:rPr lang="en-US" sz="3600" dirty="0"/>
              <a:t>SOSIALISASI PROGRAM KERJA</a:t>
            </a:r>
            <a:br>
              <a:rPr lang="en-US" sz="3200" dirty="0"/>
            </a:br>
            <a:br>
              <a:rPr lang="en-US" sz="3200" dirty="0"/>
            </a:br>
            <a:br>
              <a:rPr lang="en-US" sz="3200" dirty="0"/>
            </a:br>
            <a:r>
              <a:rPr lang="en-US" sz="3200" dirty="0"/>
              <a:t>            </a:t>
            </a:r>
            <a:r>
              <a:rPr lang="en-US" sz="2400" dirty="0"/>
              <a:t>BUILDING MANAGEMENT</a:t>
            </a:r>
            <a:br>
              <a:rPr lang="en-US" sz="2400" dirty="0"/>
            </a:br>
            <a:r>
              <a:rPr lang="en-US" sz="2400" dirty="0"/>
              <a:t>                THE SUITES@METRO APARTMENT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126489" y="5764697"/>
            <a:ext cx="4379976" cy="662608"/>
          </a:xfrm>
        </p:spPr>
        <p:txBody>
          <a:bodyPr>
            <a:normAutofit/>
          </a:bodyPr>
          <a:lstStyle/>
          <a:p>
            <a:pPr algn="ctr"/>
            <a:r>
              <a:rPr lang="en-US" sz="2800" b="1" i="1" dirty="0"/>
              <a:t>24  DESEMBER  2022</a:t>
            </a:r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031FE9-9059-4FE8-B4AC-9771F23A1B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16893" y="365125"/>
            <a:ext cx="5669280" cy="1325563"/>
          </a:xfrm>
        </p:spPr>
        <p:txBody>
          <a:bodyPr>
            <a:normAutofit/>
          </a:bodyPr>
          <a:lstStyle/>
          <a:p>
            <a:r>
              <a:rPr lang="en-US" dirty="0"/>
              <a:t>SOLUTION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D8E6824E-0D47-49EA-8EE0-CE2D88B71C9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491319" y="1956445"/>
            <a:ext cx="7193120" cy="1657417"/>
          </a:xfrm>
        </p:spPr>
        <p:txBody>
          <a:bodyPr anchor="ctr">
            <a:noAutofit/>
          </a:bodyPr>
          <a:lstStyle/>
          <a:p>
            <a:pPr algn="ctr">
              <a:spcBef>
                <a:spcPts val="0"/>
              </a:spcBef>
            </a:pPr>
            <a:r>
              <a:rPr lang="en-US" sz="3200" dirty="0"/>
              <a:t>PERENCANAAN PERBAIKAN DAN PERAWATAN GEDUNG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4A2EB3F-4D60-451F-8F45-7D6654D2FCD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233279" y="3136790"/>
            <a:ext cx="5669280" cy="640080"/>
          </a:xfrm>
        </p:spPr>
        <p:txBody>
          <a:bodyPr vert="horz" lIns="91440" tIns="45720" rIns="91440" bIns="45720" rtlCol="0" anchor="t">
            <a:normAutofit/>
          </a:bodyPr>
          <a:lstStyle/>
          <a:p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27E3C21-87F8-4497-8569-36A5D95EC8B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692587" y="3800692"/>
            <a:ext cx="6196057" cy="1010744"/>
          </a:xfrm>
        </p:spPr>
        <p:txBody>
          <a:bodyPr>
            <a:noAutofit/>
          </a:bodyPr>
          <a:lstStyle/>
          <a:p>
            <a:pPr algn="ctr"/>
            <a:r>
              <a:rPr lang="en-US" sz="3200" dirty="0"/>
              <a:t>PERENCANAAN CASH FLOW KEUANGAN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3D14621F-E216-481D-9308-97B0F79B6DA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53239" y="4694955"/>
            <a:ext cx="5669280" cy="36576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71" name="Date Placeholder 70">
            <a:extLst>
              <a:ext uri="{FF2B5EF4-FFF2-40B4-BE49-F238E27FC236}">
                <a16:creationId xmlns:a16="http://schemas.microsoft.com/office/drawing/2014/main" id="{7363D8F0-2EF2-4A27-857F-6DF970D5393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A5487290-5A36-4054-B0C4-088264F940B5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46" name="Slide Number Placeholder 45">
            <a:extLst>
              <a:ext uri="{FF2B5EF4-FFF2-40B4-BE49-F238E27FC236}">
                <a16:creationId xmlns:a16="http://schemas.microsoft.com/office/drawing/2014/main" id="{8A87D3CE-45F6-472C-A82F-FE244BA4AE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512490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6655" y="179592"/>
            <a:ext cx="10318690" cy="1574259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</a:pPr>
            <a:r>
              <a:rPr lang="en-US" u="sng" dirty="0" err="1"/>
              <a:t>PROject</a:t>
            </a:r>
            <a:r>
              <a:rPr lang="en-US" u="sng" dirty="0"/>
              <a:t> OVERVIEW</a:t>
            </a:r>
            <a:br>
              <a:rPr lang="en-US" dirty="0"/>
            </a:br>
            <a:r>
              <a:rPr lang="en-US" sz="2800" b="0" i="1" dirty="0"/>
              <a:t>estimated budget : </a:t>
            </a:r>
            <a:r>
              <a:rPr lang="en-US" sz="2800" b="0" i="1" dirty="0" err="1"/>
              <a:t>Rp</a:t>
            </a:r>
            <a:r>
              <a:rPr lang="en-US" sz="2800" b="0" i="1" dirty="0"/>
              <a:t>. 6.360.861.660,-</a:t>
            </a:r>
            <a:endParaRPr lang="en-US" b="0" i="1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FB02A17B-8C7F-4600-9FBE-49BE31E3E1F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44556" y="2292655"/>
            <a:ext cx="3800060" cy="428755"/>
          </a:xfrm>
        </p:spPr>
        <p:txBody>
          <a:bodyPr/>
          <a:lstStyle/>
          <a:p>
            <a:r>
              <a:rPr lang="en-US" sz="2400" dirty="0"/>
              <a:t>REPAIR &amp; REPLACEMENT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70419B2-F393-4213-A2F2-54D877B3EE4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96060" y="2701593"/>
            <a:ext cx="3684391" cy="3328142"/>
          </a:xfrm>
        </p:spPr>
        <p:txBody>
          <a:bodyPr>
            <a:normAutofit fontScale="92500"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sz="2000" dirty="0" err="1"/>
              <a:t>Sparepart</a:t>
            </a:r>
            <a:r>
              <a:rPr lang="en-ZA" sz="2000" dirty="0"/>
              <a:t> Lift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sz="2000" dirty="0"/>
              <a:t>Repainting Wall &amp; Façade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sz="2000" dirty="0" err="1"/>
              <a:t>Penggantian</a:t>
            </a:r>
            <a:r>
              <a:rPr lang="en-ZA" sz="2000" dirty="0"/>
              <a:t> Water Meter &amp; Test Kit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sz="2000" dirty="0"/>
              <a:t>Waterproofing Deck Floor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sz="2000" dirty="0" err="1"/>
              <a:t>Pengadaan</a:t>
            </a:r>
            <a:r>
              <a:rPr lang="en-ZA" sz="2000" dirty="0"/>
              <a:t> CCTV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sz="2000" dirty="0" err="1"/>
              <a:t>Perbaikan</a:t>
            </a:r>
            <a:r>
              <a:rPr lang="en-ZA" sz="2000" dirty="0"/>
              <a:t> Fire Alarm System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sz="2000" dirty="0" err="1"/>
              <a:t>Pengadaan</a:t>
            </a:r>
            <a:r>
              <a:rPr lang="en-ZA" sz="2000" dirty="0"/>
              <a:t> </a:t>
            </a:r>
            <a:r>
              <a:rPr lang="en-ZA" sz="2000" dirty="0" err="1"/>
              <a:t>Aksesoris</a:t>
            </a:r>
            <a:r>
              <a:rPr lang="en-ZA" sz="2000" dirty="0"/>
              <a:t> Hydrant yang </a:t>
            </a:r>
            <a:r>
              <a:rPr lang="en-ZA" sz="2000" dirty="0" err="1"/>
              <a:t>belum</a:t>
            </a:r>
            <a:r>
              <a:rPr lang="en-ZA" sz="2000" dirty="0"/>
              <a:t> </a:t>
            </a:r>
            <a:r>
              <a:rPr lang="en-ZA" sz="2000" dirty="0" err="1"/>
              <a:t>lengkap</a:t>
            </a:r>
            <a:endParaRPr lang="en-ZA" sz="20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sz="2000" dirty="0" err="1"/>
              <a:t>Pembuatan</a:t>
            </a:r>
            <a:r>
              <a:rPr lang="en-ZA" sz="2000" dirty="0"/>
              <a:t> </a:t>
            </a:r>
            <a:r>
              <a:rPr lang="en-ZA" sz="2000" dirty="0" err="1"/>
              <a:t>Deepwell</a:t>
            </a:r>
            <a:r>
              <a:rPr lang="en-ZA" sz="2000" dirty="0"/>
              <a:t> &amp; </a:t>
            </a:r>
            <a:r>
              <a:rPr lang="en-ZA" sz="2000" dirty="0" err="1"/>
              <a:t>Sumur</a:t>
            </a:r>
            <a:r>
              <a:rPr lang="en-ZA" sz="2000" dirty="0"/>
              <a:t> </a:t>
            </a:r>
            <a:r>
              <a:rPr lang="en-ZA" sz="2000" dirty="0" err="1"/>
              <a:t>Imbuhan</a:t>
            </a:r>
            <a:endParaRPr lang="en-ZA" sz="2000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07A6D8A-72F9-4BD4-A4AE-69013301D93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994912" y="2250867"/>
            <a:ext cx="2782957" cy="428755"/>
          </a:xfrm>
        </p:spPr>
        <p:txBody>
          <a:bodyPr/>
          <a:lstStyle/>
          <a:p>
            <a:r>
              <a:rPr lang="en-ZA" sz="2400" dirty="0"/>
              <a:t>ENERGY COST</a:t>
            </a:r>
            <a:endParaRPr lang="en-US" sz="2400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3EA85C-EBA3-4B50-86CE-7FD4A374EC9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9187065" y="2668408"/>
            <a:ext cx="2590803" cy="2205674"/>
          </a:xfrm>
        </p:spPr>
        <p:txBody>
          <a:bodyPr>
            <a:norm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sz="2000" dirty="0"/>
              <a:t>Electricity (Listrik)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sz="2000" dirty="0"/>
              <a:t>Water (PDAM)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sz="2000" dirty="0"/>
              <a:t>Industrial Diesel (Solar </a:t>
            </a:r>
            <a:r>
              <a:rPr lang="en-ZA" sz="2000" dirty="0" err="1"/>
              <a:t>Industri</a:t>
            </a:r>
            <a:r>
              <a:rPr lang="en-ZA" sz="2000" dirty="0"/>
              <a:t>)</a:t>
            </a:r>
            <a:endParaRPr lang="en-US" sz="2000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B3247631-4CDA-4DAE-BFB7-19E0E06A3FE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4465982" y="2277372"/>
            <a:ext cx="4114800" cy="428755"/>
          </a:xfrm>
        </p:spPr>
        <p:txBody>
          <a:bodyPr/>
          <a:lstStyle/>
          <a:p>
            <a:r>
              <a:rPr lang="en-US" sz="2400" dirty="0"/>
              <a:t>SERVICE &amp; MAINTENANCE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8C01D04F-A541-4735-B655-9BDF5313C65C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677875" y="2714849"/>
            <a:ext cx="3406094" cy="2595414"/>
          </a:xfrm>
        </p:spPr>
        <p:txBody>
          <a:bodyPr>
            <a:norm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sz="2000" dirty="0"/>
              <a:t>Maintenance STP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sz="2000" dirty="0"/>
              <a:t>Maintenance Genset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sz="2000" dirty="0"/>
              <a:t>Maintenance </a:t>
            </a:r>
            <a:r>
              <a:rPr lang="en-ZA" sz="2000" dirty="0" err="1"/>
              <a:t>Trafo</a:t>
            </a:r>
            <a:endParaRPr lang="en-ZA" sz="20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sz="2000" dirty="0"/>
              <a:t>Maintenance Public Pool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sz="2000" dirty="0"/>
              <a:t>Maintenance Elevator (Lift)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sz="2000" dirty="0"/>
              <a:t>Equipment MEP, </a:t>
            </a:r>
            <a:r>
              <a:rPr lang="en-ZA" sz="2000" dirty="0" err="1"/>
              <a:t>Sparepart</a:t>
            </a:r>
            <a:r>
              <a:rPr lang="en-ZA" sz="2000" dirty="0"/>
              <a:t> (Bulb)</a:t>
            </a:r>
            <a:endParaRPr lang="en-US" sz="2000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E593359B-E898-4E49-BE29-55FA405DE422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191400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37E1C88-627C-4655-A4FB-0BB02EDB07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r>
              <a:rPr lang="en-US" dirty="0" err="1"/>
              <a:t>PROjeCT</a:t>
            </a:r>
            <a:r>
              <a:rPr lang="en-US" dirty="0"/>
              <a:t> BENEFITS</a:t>
            </a:r>
          </a:p>
        </p:txBody>
      </p:sp>
      <p:pic>
        <p:nvPicPr>
          <p:cNvPr id="26" name="Content Placeholder 25" descr="Building outline">
            <a:extLst>
              <a:ext uri="{FF2B5EF4-FFF2-40B4-BE49-F238E27FC236}">
                <a16:creationId xmlns:a16="http://schemas.microsoft.com/office/drawing/2014/main" id="{78E9C609-F821-48A0-9B18-7D01C77AB3B5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061738" y="2529440"/>
            <a:ext cx="914400" cy="914400"/>
          </a:xfr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41C0EB39-C787-49D7-A223-0B9A01FCA197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1223962" y="1995789"/>
            <a:ext cx="2516326" cy="2915410"/>
          </a:xfrm>
        </p:spPr>
        <p:txBody>
          <a:bodyPr>
            <a:normAutofit/>
          </a:bodyPr>
          <a:lstStyle/>
          <a:p>
            <a:r>
              <a:rPr lang="en-ZA" sz="2400" b="1" noProof="1"/>
              <a:t>Increasing Building Value</a:t>
            </a:r>
          </a:p>
        </p:txBody>
      </p:sp>
      <p:pic>
        <p:nvPicPr>
          <p:cNvPr id="28" name="Content Placeholder 27" descr="Group outline">
            <a:extLst>
              <a:ext uri="{FF2B5EF4-FFF2-40B4-BE49-F238E27FC236}">
                <a16:creationId xmlns:a16="http://schemas.microsoft.com/office/drawing/2014/main" id="{25E83C3D-3E68-4FDF-A755-9E9D77FE37C4}"/>
              </a:ext>
            </a:extLst>
          </p:cNvPr>
          <p:cNvPicPr>
            <a:picLocks noGrp="1" noChangeAspect="1"/>
          </p:cNvPicPr>
          <p:nvPr>
            <p:ph sz="quarter" idx="15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311671" y="2539094"/>
            <a:ext cx="914400" cy="914400"/>
          </a:xfrm>
        </p:spPr>
      </p:pic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96A25842-BD20-438E-8C0B-8759A486D43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421325" y="1995789"/>
            <a:ext cx="2642084" cy="2915410"/>
          </a:xfrm>
        </p:spPr>
        <p:txBody>
          <a:bodyPr>
            <a:normAutofit/>
          </a:bodyPr>
          <a:lstStyle/>
          <a:p>
            <a:r>
              <a:rPr lang="en-ZA" sz="2400" b="1" noProof="1"/>
              <a:t>Health and Safety Environment</a:t>
            </a:r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E8D849D5-F4B3-46F8-8FAA-BFE11319965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7770675" y="1995789"/>
            <a:ext cx="2516325" cy="2915410"/>
          </a:xfrm>
        </p:spPr>
        <p:txBody>
          <a:bodyPr/>
          <a:lstStyle/>
          <a:p>
            <a:r>
              <a:rPr lang="en-ZA" sz="2400" b="1" noProof="1"/>
              <a:t>Create Decent Residencies</a:t>
            </a:r>
          </a:p>
        </p:txBody>
      </p:sp>
      <p:pic>
        <p:nvPicPr>
          <p:cNvPr id="30" name="Content Placeholder 29" descr="Open hand with plant outline">
            <a:extLst>
              <a:ext uri="{FF2B5EF4-FFF2-40B4-BE49-F238E27FC236}">
                <a16:creationId xmlns:a16="http://schemas.microsoft.com/office/drawing/2014/main" id="{A374E7BE-5E60-473E-89A9-F51DD0CE9B1D}"/>
              </a:ext>
            </a:extLst>
          </p:cNvPr>
          <p:cNvPicPr>
            <a:picLocks noGrp="1" noChangeAspect="1"/>
          </p:cNvPicPr>
          <p:nvPr>
            <p:ph sz="quarter" idx="17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572295" y="2553494"/>
            <a:ext cx="914400" cy="914400"/>
          </a:xfrm>
        </p:spPr>
      </p:pic>
      <p:sp>
        <p:nvSpPr>
          <p:cNvPr id="41" name="Rectangle 40">
            <a:extLst>
              <a:ext uri="{FF2B5EF4-FFF2-40B4-BE49-F238E27FC236}">
                <a16:creationId xmlns:a16="http://schemas.microsoft.com/office/drawing/2014/main" id="{C3CF584F-059A-40C2-93C4-77FF3B60A4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7770676" y="1995789"/>
            <a:ext cx="2516326" cy="291769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7827957-2A18-4113-A885-6BA5C784BDB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E1E73F83-8456-4716-9312-36343B3ED4F3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539C2B3-BF73-4E56-810C-5C72D0ADD1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 err="1"/>
              <a:t>Sosialisasi</a:t>
            </a:r>
            <a:r>
              <a:rPr lang="en-US" dirty="0"/>
              <a:t> Program </a:t>
            </a:r>
            <a:r>
              <a:rPr lang="en-US" dirty="0" err="1"/>
              <a:t>Kerja</a:t>
            </a:r>
            <a:r>
              <a:rPr lang="en-US" dirty="0"/>
              <a:t> Building Management</a:t>
            </a:r>
          </a:p>
        </p:txBody>
      </p:sp>
      <p:sp>
        <p:nvSpPr>
          <p:cNvPr id="85" name="Slide Number Placeholder 84">
            <a:extLst>
              <a:ext uri="{FF2B5EF4-FFF2-40B4-BE49-F238E27FC236}">
                <a16:creationId xmlns:a16="http://schemas.microsoft.com/office/drawing/2014/main" id="{5EB842A5-6634-4B31-B78C-639CDAF543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4017950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9DE7F2-E890-4744-88DD-A75F5E3005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4672584"/>
            <a:ext cx="10515600" cy="1299411"/>
          </a:xfrm>
        </p:spPr>
        <p:txBody>
          <a:bodyPr/>
          <a:lstStyle/>
          <a:p>
            <a:r>
              <a:rPr lang="en-US" dirty="0"/>
              <a:t>Current condition</a:t>
            </a:r>
          </a:p>
        </p:txBody>
      </p:sp>
    </p:spTree>
    <p:extLst>
      <p:ext uri="{BB962C8B-B14F-4D97-AF65-F5344CB8AC3E}">
        <p14:creationId xmlns:p14="http://schemas.microsoft.com/office/powerpoint/2010/main" val="70778917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FAD2AE59-5630-4D5C-83A9-4CDEF4D7DC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251351"/>
            <a:ext cx="11544300" cy="1325563"/>
          </a:xfrm>
        </p:spPr>
        <p:txBody>
          <a:bodyPr>
            <a:normAutofit/>
          </a:bodyPr>
          <a:lstStyle/>
          <a:p>
            <a:pPr algn="ctr"/>
            <a:r>
              <a:rPr lang="en-US" dirty="0"/>
              <a:t>PENERIMAAN VS PENGELUARAN TAHUN 2022 </a:t>
            </a:r>
            <a:br>
              <a:rPr lang="en-US" dirty="0"/>
            </a:br>
            <a:r>
              <a:rPr lang="en-US" sz="2000" dirty="0"/>
              <a:t>(September-</a:t>
            </a:r>
            <a:r>
              <a:rPr lang="en-US" sz="2000" dirty="0" err="1"/>
              <a:t>november</a:t>
            </a:r>
            <a:r>
              <a:rPr lang="en-US" sz="2000" dirty="0"/>
              <a:t> / RATA” 3 BULAN TERAKHIR)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4A7F91F-F80F-48F2-952B-1A28BE488E5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38EF83B3-1C91-4D1C-8175-D534A9EF7130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38" name="Slide Number Placeholder 37">
            <a:extLst>
              <a:ext uri="{FF2B5EF4-FFF2-40B4-BE49-F238E27FC236}">
                <a16:creationId xmlns:a16="http://schemas.microsoft.com/office/drawing/2014/main" id="{AFE5268B-0629-492C-B633-766DE4F3A0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14</a:t>
            </a:fld>
            <a:endParaRPr lang="en-US" dirty="0"/>
          </a:p>
        </p:txBody>
      </p:sp>
      <p:graphicFrame>
        <p:nvGraphicFramePr>
          <p:cNvPr id="13" name="Table 13">
            <a:extLst>
              <a:ext uri="{FF2B5EF4-FFF2-40B4-BE49-F238E27FC236}">
                <a16:creationId xmlns:a16="http://schemas.microsoft.com/office/drawing/2014/main" id="{1AF41507-4424-4463-811B-57FFB98D868C}"/>
              </a:ext>
            </a:extLst>
          </p:cNvPr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593574568"/>
              </p:ext>
            </p:extLst>
          </p:nvPr>
        </p:nvGraphicFramePr>
        <p:xfrm>
          <a:off x="472937" y="1436910"/>
          <a:ext cx="11334750" cy="43367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28850">
                  <a:extLst>
                    <a:ext uri="{9D8B030D-6E8A-4147-A177-3AD203B41FA5}">
                      <a16:colId xmlns:a16="http://schemas.microsoft.com/office/drawing/2014/main" val="3424440876"/>
                    </a:ext>
                  </a:extLst>
                </a:gridCol>
                <a:gridCol w="2514600">
                  <a:extLst>
                    <a:ext uri="{9D8B030D-6E8A-4147-A177-3AD203B41FA5}">
                      <a16:colId xmlns:a16="http://schemas.microsoft.com/office/drawing/2014/main" val="467366064"/>
                    </a:ext>
                  </a:extLst>
                </a:gridCol>
                <a:gridCol w="1257300">
                  <a:extLst>
                    <a:ext uri="{9D8B030D-6E8A-4147-A177-3AD203B41FA5}">
                      <a16:colId xmlns:a16="http://schemas.microsoft.com/office/drawing/2014/main" val="4259039025"/>
                    </a:ext>
                  </a:extLst>
                </a:gridCol>
                <a:gridCol w="2571750">
                  <a:extLst>
                    <a:ext uri="{9D8B030D-6E8A-4147-A177-3AD203B41FA5}">
                      <a16:colId xmlns:a16="http://schemas.microsoft.com/office/drawing/2014/main" val="3358546024"/>
                    </a:ext>
                  </a:extLst>
                </a:gridCol>
                <a:gridCol w="2762250">
                  <a:extLst>
                    <a:ext uri="{9D8B030D-6E8A-4147-A177-3AD203B41FA5}">
                      <a16:colId xmlns:a16="http://schemas.microsoft.com/office/drawing/2014/main" val="3586321072"/>
                    </a:ext>
                  </a:extLst>
                </a:gridCol>
              </a:tblGrid>
              <a:tr h="896950">
                <a:tc>
                  <a:txBody>
                    <a:bodyPr/>
                    <a:lstStyle/>
                    <a:p>
                      <a:pPr algn="ctr"/>
                      <a:endParaRPr lang="en-ID" sz="2400" dirty="0"/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RATA2</a:t>
                      </a:r>
                    </a:p>
                    <a:p>
                      <a:pPr algn="ctr"/>
                      <a:r>
                        <a:rPr lang="en-US" sz="2400" dirty="0"/>
                        <a:t>PENERIMAAN</a:t>
                      </a:r>
                      <a:endParaRPr lang="en-ID" sz="2400" dirty="0"/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%</a:t>
                      </a:r>
                      <a:endParaRPr lang="en-ID" sz="2400" dirty="0"/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RATA2 PENGELUARAN</a:t>
                      </a:r>
                      <a:endParaRPr lang="en-ID" sz="2400" dirty="0"/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400" dirty="0"/>
                        <a:t>DEVIASI</a:t>
                      </a:r>
                      <a:endParaRPr lang="en-ID" sz="2400" dirty="0"/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1099420"/>
                  </a:ext>
                </a:extLst>
              </a:tr>
              <a:tr h="809400">
                <a:tc>
                  <a:txBody>
                    <a:bodyPr/>
                    <a:lstStyle/>
                    <a:p>
                      <a:r>
                        <a:rPr lang="en-US" sz="2400" dirty="0"/>
                        <a:t>IPL &amp; SF </a:t>
                      </a:r>
                    </a:p>
                    <a:p>
                      <a:r>
                        <a:rPr lang="en-US" sz="2400" dirty="0"/>
                        <a:t>(1717 unit)</a:t>
                      </a:r>
                      <a:endParaRPr lang="en-ID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200" dirty="0"/>
                        <a:t>449.062.492,67</a:t>
                      </a:r>
                      <a:endParaRPr lang="en-ID" sz="2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200" dirty="0"/>
                        <a:t>74 %</a:t>
                      </a:r>
                      <a:endParaRPr lang="en-ID" sz="2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en-ID" sz="2200" dirty="0"/>
                        <a:t>475.787.324,00</a:t>
                      </a:r>
                    </a:p>
                    <a:p>
                      <a:pPr algn="r"/>
                      <a:endParaRPr lang="en-ID" sz="2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400" dirty="0">
                          <a:solidFill>
                            <a:srgbClr val="FF0000"/>
                          </a:solidFill>
                        </a:rPr>
                        <a:t>(-)26.724.831,33</a:t>
                      </a:r>
                      <a:endParaRPr lang="en-ID" sz="2400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20694241"/>
                  </a:ext>
                </a:extLst>
              </a:tr>
              <a:tr h="896950">
                <a:tc>
                  <a:txBody>
                    <a:bodyPr/>
                    <a:lstStyle/>
                    <a:p>
                      <a:r>
                        <a:rPr lang="en-US" sz="2400" dirty="0"/>
                        <a:t>PDAM + </a:t>
                      </a:r>
                    </a:p>
                    <a:p>
                      <a:r>
                        <a:rPr lang="en-US" sz="2400" dirty="0"/>
                        <a:t>Air </a:t>
                      </a:r>
                      <a:r>
                        <a:rPr lang="en-US" sz="2400" dirty="0" err="1"/>
                        <a:t>tanah</a:t>
                      </a:r>
                      <a:endParaRPr lang="en-ID" sz="2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200" dirty="0"/>
                        <a:t>60.625.336,33</a:t>
                      </a:r>
                      <a:endParaRPr lang="en-ID" sz="2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200" dirty="0"/>
                        <a:t>100 %</a:t>
                      </a:r>
                      <a:endParaRPr lang="en-ID" sz="2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200" dirty="0"/>
                        <a:t>60.567.190,00</a:t>
                      </a:r>
                      <a:endParaRPr lang="en-ID" sz="2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400" dirty="0"/>
                        <a:t>58.146,33</a:t>
                      </a:r>
                      <a:endParaRPr lang="en-ID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53857765"/>
                  </a:ext>
                </a:extLst>
              </a:tr>
              <a:tr h="774526">
                <a:tc>
                  <a:txBody>
                    <a:bodyPr/>
                    <a:lstStyle/>
                    <a:p>
                      <a:r>
                        <a:rPr lang="en-US" sz="2400" dirty="0"/>
                        <a:t>Listrik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200" dirty="0"/>
                        <a:t>200.916.271,67</a:t>
                      </a:r>
                      <a:endParaRPr lang="en-ID" sz="2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200" dirty="0"/>
                        <a:t>62 %</a:t>
                      </a:r>
                      <a:endParaRPr lang="en-ID" sz="2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200" dirty="0"/>
                        <a:t>323.266.363,67</a:t>
                      </a:r>
                      <a:endParaRPr lang="en-ID" sz="2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dirty="0">
                          <a:solidFill>
                            <a:srgbClr val="FF0000"/>
                          </a:solidFill>
                        </a:rPr>
                        <a:t>(-)122.350.092,00</a:t>
                      </a:r>
                      <a:endParaRPr lang="en-ID" sz="2400" dirty="0">
                        <a:solidFill>
                          <a:srgbClr val="FF0000"/>
                        </a:solidFill>
                      </a:endParaRPr>
                    </a:p>
                    <a:p>
                      <a:pPr algn="r"/>
                      <a:endParaRPr lang="en-ID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99419406"/>
                  </a:ext>
                </a:extLst>
              </a:tr>
              <a:tr h="896950">
                <a:tc>
                  <a:txBody>
                    <a:bodyPr/>
                    <a:lstStyle/>
                    <a:p>
                      <a:pPr algn="r"/>
                      <a:r>
                        <a:rPr lang="en-US" sz="2400" dirty="0"/>
                        <a:t>Total +</a:t>
                      </a:r>
                    </a:p>
                    <a:p>
                      <a:pPr algn="r"/>
                      <a:r>
                        <a:rPr lang="en-US" sz="2400" dirty="0"/>
                        <a:t>Pend. lain2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200" dirty="0"/>
                        <a:t>761.029.100,67</a:t>
                      </a:r>
                      <a:endParaRPr lang="en-ID" sz="2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endParaRPr lang="en-ID" sz="2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endParaRPr lang="en-ID" sz="22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400" dirty="0">
                          <a:solidFill>
                            <a:srgbClr val="FF0000"/>
                          </a:solidFill>
                        </a:rPr>
                        <a:t>(-)98.591.777,00</a:t>
                      </a:r>
                      <a:endParaRPr lang="en-ID" sz="2400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1250482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5169450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FAD2AE59-5630-4D5C-83A9-4CDEF4D7DC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2400" y="213251"/>
            <a:ext cx="5029200" cy="4130149"/>
          </a:xfrm>
        </p:spPr>
        <p:txBody>
          <a:bodyPr>
            <a:normAutofit/>
          </a:bodyPr>
          <a:lstStyle/>
          <a:p>
            <a:pPr algn="ctr"/>
            <a:r>
              <a:rPr lang="en-US" dirty="0" err="1"/>
              <a:t>Diskrepansi</a:t>
            </a:r>
            <a:r>
              <a:rPr lang="en-US" dirty="0"/>
              <a:t> </a:t>
            </a:r>
            <a:r>
              <a:rPr lang="en-US" dirty="0" err="1"/>
              <a:t>Penerimaan</a:t>
            </a:r>
            <a:r>
              <a:rPr lang="en-US" dirty="0"/>
              <a:t> dan </a:t>
            </a:r>
            <a:r>
              <a:rPr lang="en-US" dirty="0" err="1"/>
              <a:t>biaya</a:t>
            </a:r>
            <a:r>
              <a:rPr lang="en-US" dirty="0"/>
              <a:t> </a:t>
            </a:r>
            <a:r>
              <a:rPr lang="en-US" dirty="0" err="1"/>
              <a:t>listrik</a:t>
            </a:r>
            <a:endParaRPr lang="en-US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4A7F91F-F80F-48F2-952B-1A28BE488E5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38EF83B3-1C91-4D1C-8175-D534A9EF7130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38" name="Slide Number Placeholder 37">
            <a:extLst>
              <a:ext uri="{FF2B5EF4-FFF2-40B4-BE49-F238E27FC236}">
                <a16:creationId xmlns:a16="http://schemas.microsoft.com/office/drawing/2014/main" id="{AFE5268B-0629-492C-B633-766DE4F3A0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15</a:t>
            </a:fld>
            <a:endParaRPr lang="en-US" dirty="0"/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4A655A35-2017-4B6B-BF7F-6A3EA745F4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62561" y="444500"/>
            <a:ext cx="6624639" cy="53620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893737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FAD2AE59-5630-4D5C-83A9-4CDEF4D7DC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98951"/>
            <a:ext cx="10515600" cy="1325563"/>
          </a:xfrm>
        </p:spPr>
        <p:txBody>
          <a:bodyPr/>
          <a:lstStyle/>
          <a:p>
            <a:pPr algn="ctr"/>
            <a:r>
              <a:rPr lang="en-US" dirty="0"/>
              <a:t>PROYEKSI </a:t>
            </a:r>
            <a:r>
              <a:rPr lang="en-US" dirty="0" err="1"/>
              <a:t>tahun</a:t>
            </a:r>
            <a:r>
              <a:rPr lang="en-US" dirty="0"/>
              <a:t> 2023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4A7F91F-F80F-48F2-952B-1A28BE488E5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38EF83B3-1C91-4D1C-8175-D534A9EF7130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38" name="Slide Number Placeholder 37">
            <a:extLst>
              <a:ext uri="{FF2B5EF4-FFF2-40B4-BE49-F238E27FC236}">
                <a16:creationId xmlns:a16="http://schemas.microsoft.com/office/drawing/2014/main" id="{AFE5268B-0629-492C-B633-766DE4F3A0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16</a:t>
            </a:fld>
            <a:endParaRPr lang="en-US" dirty="0"/>
          </a:p>
        </p:txBody>
      </p:sp>
      <p:graphicFrame>
        <p:nvGraphicFramePr>
          <p:cNvPr id="7" name="Table 7">
            <a:extLst>
              <a:ext uri="{FF2B5EF4-FFF2-40B4-BE49-F238E27FC236}">
                <a16:creationId xmlns:a16="http://schemas.microsoft.com/office/drawing/2014/main" id="{DD3E1ECE-7D1B-4A89-8661-861F7F52FB62}"/>
              </a:ext>
            </a:extLst>
          </p:cNvPr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915003666"/>
              </p:ext>
            </p:extLst>
          </p:nvPr>
        </p:nvGraphicFramePr>
        <p:xfrm>
          <a:off x="495301" y="1651920"/>
          <a:ext cx="10858499" cy="371880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97943">
                  <a:extLst>
                    <a:ext uri="{9D8B030D-6E8A-4147-A177-3AD203B41FA5}">
                      <a16:colId xmlns:a16="http://schemas.microsoft.com/office/drawing/2014/main" val="3606011532"/>
                    </a:ext>
                  </a:extLst>
                </a:gridCol>
                <a:gridCol w="4260556">
                  <a:extLst>
                    <a:ext uri="{9D8B030D-6E8A-4147-A177-3AD203B41FA5}">
                      <a16:colId xmlns:a16="http://schemas.microsoft.com/office/drawing/2014/main" val="3554735339"/>
                    </a:ext>
                  </a:extLst>
                </a:gridCol>
              </a:tblGrid>
              <a:tr h="1377030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chemeClr val="tx1"/>
                          </a:solidFill>
                        </a:rPr>
                        <a:t>PENERIMAAN </a:t>
                      </a:r>
                    </a:p>
                    <a:p>
                      <a:r>
                        <a:rPr lang="en-US" sz="2800" b="1" dirty="0">
                          <a:solidFill>
                            <a:schemeClr val="tx1"/>
                          </a:solidFill>
                        </a:rPr>
                        <a:t>(IPL-SF, Listrik, Air) 74 %</a:t>
                      </a:r>
                    </a:p>
                    <a:p>
                      <a:r>
                        <a:rPr lang="en-US" sz="2800" b="1" i="1" dirty="0">
                          <a:solidFill>
                            <a:schemeClr val="tx1"/>
                          </a:solidFill>
                        </a:rPr>
                        <a:t>*Nominal IPL-SF di Rp.11.000,-*</a:t>
                      </a:r>
                      <a:endParaRPr lang="en-ID" sz="2800" b="1" i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800" b="1" dirty="0" err="1">
                          <a:solidFill>
                            <a:schemeClr val="tx1"/>
                          </a:solidFill>
                        </a:rPr>
                        <a:t>Rp</a:t>
                      </a:r>
                      <a:r>
                        <a:rPr lang="en-US" sz="2800" b="1" dirty="0">
                          <a:solidFill>
                            <a:schemeClr val="tx1"/>
                          </a:solidFill>
                        </a:rPr>
                        <a:t>.     761.029.100,67</a:t>
                      </a:r>
                      <a:endParaRPr lang="en-ID" sz="28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3955656"/>
                  </a:ext>
                </a:extLst>
              </a:tr>
              <a:tr h="251460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chemeClr val="tx1"/>
                          </a:solidFill>
                        </a:rPr>
                        <a:t>PENGELUARAN</a:t>
                      </a:r>
                    </a:p>
                    <a:p>
                      <a:r>
                        <a:rPr lang="en-US" sz="2800" b="1" dirty="0">
                          <a:solidFill>
                            <a:schemeClr val="tx1"/>
                          </a:solidFill>
                        </a:rPr>
                        <a:t>Fixed &amp; Variable Cost</a:t>
                      </a:r>
                    </a:p>
                    <a:p>
                      <a:r>
                        <a:rPr lang="en-US" sz="2800" b="1" dirty="0">
                          <a:solidFill>
                            <a:schemeClr val="tx1"/>
                          </a:solidFill>
                        </a:rPr>
                        <a:t>(Vendor, Engineering, </a:t>
                      </a:r>
                      <a:r>
                        <a:rPr lang="en-US" sz="2800" b="1" dirty="0" err="1">
                          <a:solidFill>
                            <a:schemeClr val="tx1"/>
                          </a:solidFill>
                        </a:rPr>
                        <a:t>HSE,GA,dll</a:t>
                      </a:r>
                      <a:r>
                        <a:rPr lang="en-US" sz="2800" b="1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endParaRPr lang="en-ID" sz="2800" b="1" i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800" b="1" dirty="0" err="1">
                          <a:solidFill>
                            <a:schemeClr val="tx1"/>
                          </a:solidFill>
                        </a:rPr>
                        <a:t>Rp</a:t>
                      </a:r>
                      <a:r>
                        <a:rPr lang="en-US" sz="2800" b="1" dirty="0">
                          <a:solidFill>
                            <a:schemeClr val="tx1"/>
                          </a:solidFill>
                        </a:rPr>
                        <a:t>.  1.037.615.713,67</a:t>
                      </a:r>
                      <a:endParaRPr lang="en-ID" sz="28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9478192"/>
                  </a:ext>
                </a:extLst>
              </a:tr>
              <a:tr h="543455">
                <a:tc>
                  <a:txBody>
                    <a:bodyPr/>
                    <a:lstStyle/>
                    <a:p>
                      <a:pPr algn="r"/>
                      <a:r>
                        <a:rPr lang="en-US" sz="2800" b="1" dirty="0">
                          <a:solidFill>
                            <a:schemeClr val="tx1"/>
                          </a:solidFill>
                        </a:rPr>
                        <a:t>DEVIASI</a:t>
                      </a:r>
                      <a:endParaRPr lang="en-ID" sz="28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800" b="1" dirty="0">
                          <a:solidFill>
                            <a:srgbClr val="FF0000"/>
                          </a:solidFill>
                        </a:rPr>
                        <a:t>(-) </a:t>
                      </a:r>
                      <a:r>
                        <a:rPr lang="en-US" sz="2800" b="1" dirty="0" err="1">
                          <a:solidFill>
                            <a:srgbClr val="FF0000"/>
                          </a:solidFill>
                        </a:rPr>
                        <a:t>Rp</a:t>
                      </a:r>
                      <a:r>
                        <a:rPr lang="en-US" sz="2800" b="1" dirty="0">
                          <a:solidFill>
                            <a:srgbClr val="FF0000"/>
                          </a:solidFill>
                        </a:rPr>
                        <a:t>.     276.586.613,00</a:t>
                      </a:r>
                      <a:endParaRPr lang="en-ID" sz="2800" b="1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1039224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8772216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accent1">
            <a:lumMod val="75000"/>
            <a:alpha val="36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FAD2AE59-5630-4D5C-83A9-4CDEF4D7DC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98952"/>
            <a:ext cx="10515600" cy="922864"/>
          </a:xfrm>
        </p:spPr>
        <p:txBody>
          <a:bodyPr/>
          <a:lstStyle/>
          <a:p>
            <a:pPr algn="ctr"/>
            <a:r>
              <a:rPr lang="en-US" dirty="0"/>
              <a:t>PENYESUAIAN TARIF di </a:t>
            </a:r>
            <a:r>
              <a:rPr lang="en-US" dirty="0" err="1"/>
              <a:t>tahun</a:t>
            </a:r>
            <a:r>
              <a:rPr lang="en-US" dirty="0"/>
              <a:t> 2023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4A7F91F-F80F-48F2-952B-1A28BE488E5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38EF83B3-1C91-4D1C-8175-D534A9EF7130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38" name="Slide Number Placeholder 37">
            <a:extLst>
              <a:ext uri="{FF2B5EF4-FFF2-40B4-BE49-F238E27FC236}">
                <a16:creationId xmlns:a16="http://schemas.microsoft.com/office/drawing/2014/main" id="{AFE5268B-0629-492C-B633-766DE4F3A0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17</a:t>
            </a:fld>
            <a:endParaRPr lang="en-US" dirty="0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E08A3AC3-D010-460E-8F8C-82BB9B2DE6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11016" y="4511822"/>
            <a:ext cx="8923633" cy="226092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07E7EF44-81B2-4F03-BF54-CFD7B9CC82A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67507" y="1015880"/>
            <a:ext cx="8923633" cy="32826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390700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FAD2AE59-5630-4D5C-83A9-4CDEF4D7DC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98951"/>
            <a:ext cx="10515600" cy="1325563"/>
          </a:xfrm>
        </p:spPr>
        <p:txBody>
          <a:bodyPr/>
          <a:lstStyle/>
          <a:p>
            <a:pPr algn="ctr"/>
            <a:r>
              <a:rPr lang="en-US" dirty="0"/>
              <a:t>PROYEKSI </a:t>
            </a:r>
            <a:r>
              <a:rPr lang="en-US" dirty="0" err="1"/>
              <a:t>tahun</a:t>
            </a:r>
            <a:r>
              <a:rPr lang="en-US" dirty="0"/>
              <a:t> 2025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4A7F91F-F80F-48F2-952B-1A28BE488E5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38EF83B3-1C91-4D1C-8175-D534A9EF7130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38" name="Slide Number Placeholder 37">
            <a:extLst>
              <a:ext uri="{FF2B5EF4-FFF2-40B4-BE49-F238E27FC236}">
                <a16:creationId xmlns:a16="http://schemas.microsoft.com/office/drawing/2014/main" id="{AFE5268B-0629-492C-B633-766DE4F3A0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18</a:t>
            </a:fld>
            <a:endParaRPr lang="en-US" dirty="0"/>
          </a:p>
        </p:txBody>
      </p:sp>
      <p:graphicFrame>
        <p:nvGraphicFramePr>
          <p:cNvPr id="7" name="Table 7">
            <a:extLst>
              <a:ext uri="{FF2B5EF4-FFF2-40B4-BE49-F238E27FC236}">
                <a16:creationId xmlns:a16="http://schemas.microsoft.com/office/drawing/2014/main" id="{DD3E1ECE-7D1B-4A89-8661-861F7F52FB62}"/>
              </a:ext>
            </a:extLst>
          </p:cNvPr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099311111"/>
              </p:ext>
            </p:extLst>
          </p:nvPr>
        </p:nvGraphicFramePr>
        <p:xfrm>
          <a:off x="495301" y="1651920"/>
          <a:ext cx="10858499" cy="371880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97943">
                  <a:extLst>
                    <a:ext uri="{9D8B030D-6E8A-4147-A177-3AD203B41FA5}">
                      <a16:colId xmlns:a16="http://schemas.microsoft.com/office/drawing/2014/main" val="3606011532"/>
                    </a:ext>
                  </a:extLst>
                </a:gridCol>
                <a:gridCol w="4260556">
                  <a:extLst>
                    <a:ext uri="{9D8B030D-6E8A-4147-A177-3AD203B41FA5}">
                      <a16:colId xmlns:a16="http://schemas.microsoft.com/office/drawing/2014/main" val="3554735339"/>
                    </a:ext>
                  </a:extLst>
                </a:gridCol>
              </a:tblGrid>
              <a:tr h="1377030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chemeClr val="tx1"/>
                          </a:solidFill>
                        </a:rPr>
                        <a:t>PENERIMAAN </a:t>
                      </a:r>
                    </a:p>
                    <a:p>
                      <a:r>
                        <a:rPr lang="en-US" sz="2800" b="1" dirty="0">
                          <a:solidFill>
                            <a:schemeClr val="tx1"/>
                          </a:solidFill>
                        </a:rPr>
                        <a:t>(IPL-SF, Listrik, Air) 74 %</a:t>
                      </a:r>
                    </a:p>
                    <a:p>
                      <a:r>
                        <a:rPr lang="en-US" sz="2800" b="1" i="1" dirty="0">
                          <a:solidFill>
                            <a:schemeClr val="tx1"/>
                          </a:solidFill>
                        </a:rPr>
                        <a:t>*Nominal IPL-SF di Rp.14.500,-*</a:t>
                      </a:r>
                      <a:endParaRPr lang="en-ID" sz="2800" b="1" i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800" b="1" dirty="0" err="1">
                          <a:solidFill>
                            <a:schemeClr val="tx1"/>
                          </a:solidFill>
                        </a:rPr>
                        <a:t>Rp</a:t>
                      </a:r>
                      <a:r>
                        <a:rPr lang="en-US" sz="2800" b="1" dirty="0">
                          <a:solidFill>
                            <a:schemeClr val="tx1"/>
                          </a:solidFill>
                        </a:rPr>
                        <a:t>.     1.071.718.836,33</a:t>
                      </a:r>
                      <a:endParaRPr lang="en-ID" sz="28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3955656"/>
                  </a:ext>
                </a:extLst>
              </a:tr>
              <a:tr h="251460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chemeClr val="tx1"/>
                          </a:solidFill>
                        </a:rPr>
                        <a:t>PENGELUARAN</a:t>
                      </a:r>
                    </a:p>
                    <a:p>
                      <a:r>
                        <a:rPr lang="en-US" sz="2800" b="1" dirty="0">
                          <a:solidFill>
                            <a:schemeClr val="tx1"/>
                          </a:solidFill>
                        </a:rPr>
                        <a:t>Fixed &amp; Variable Cost</a:t>
                      </a:r>
                    </a:p>
                    <a:p>
                      <a:r>
                        <a:rPr lang="en-US" sz="2800" b="1" dirty="0">
                          <a:solidFill>
                            <a:schemeClr val="tx1"/>
                          </a:solidFill>
                        </a:rPr>
                        <a:t>(Vendor, Engineering, </a:t>
                      </a:r>
                      <a:r>
                        <a:rPr lang="en-US" sz="2800" b="1" dirty="0" err="1">
                          <a:solidFill>
                            <a:schemeClr val="tx1"/>
                          </a:solidFill>
                        </a:rPr>
                        <a:t>HSE,GA,dll</a:t>
                      </a:r>
                      <a:r>
                        <a:rPr lang="en-US" sz="2800" b="1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endParaRPr lang="en-ID" sz="2800" b="1" i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800" b="1" dirty="0" err="1">
                          <a:solidFill>
                            <a:schemeClr val="tx1"/>
                          </a:solidFill>
                        </a:rPr>
                        <a:t>Rp</a:t>
                      </a:r>
                      <a:r>
                        <a:rPr lang="en-US" sz="2800" b="1" dirty="0">
                          <a:solidFill>
                            <a:schemeClr val="tx1"/>
                          </a:solidFill>
                        </a:rPr>
                        <a:t>.  1.113.575.960,67</a:t>
                      </a:r>
                      <a:endParaRPr lang="en-ID" sz="28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9478192"/>
                  </a:ext>
                </a:extLst>
              </a:tr>
              <a:tr h="543455">
                <a:tc>
                  <a:txBody>
                    <a:bodyPr/>
                    <a:lstStyle/>
                    <a:p>
                      <a:pPr algn="r"/>
                      <a:r>
                        <a:rPr lang="en-US" sz="2800" b="1" dirty="0">
                          <a:solidFill>
                            <a:schemeClr val="tx1"/>
                          </a:solidFill>
                        </a:rPr>
                        <a:t>DEVIASI</a:t>
                      </a:r>
                      <a:endParaRPr lang="en-ID" sz="28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800" b="1" dirty="0" err="1">
                          <a:solidFill>
                            <a:srgbClr val="FF0000"/>
                          </a:solidFill>
                        </a:rPr>
                        <a:t>Rp</a:t>
                      </a:r>
                      <a:r>
                        <a:rPr lang="en-US" sz="2800" b="1" dirty="0">
                          <a:solidFill>
                            <a:srgbClr val="FF0000"/>
                          </a:solidFill>
                        </a:rPr>
                        <a:t>.     41.857.124,34</a:t>
                      </a:r>
                      <a:endParaRPr lang="en-ID" sz="2800" b="1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1039224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8720200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accent1">
            <a:lumMod val="75000"/>
            <a:alpha val="36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FAD2AE59-5630-4D5C-83A9-4CDEF4D7DC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98952"/>
            <a:ext cx="10515600" cy="922864"/>
          </a:xfrm>
        </p:spPr>
        <p:txBody>
          <a:bodyPr/>
          <a:lstStyle/>
          <a:p>
            <a:pPr algn="ctr"/>
            <a:r>
              <a:rPr lang="en-US" dirty="0"/>
              <a:t>PENYESUAIAN TARIF di </a:t>
            </a:r>
            <a:r>
              <a:rPr lang="en-US" dirty="0" err="1"/>
              <a:t>tahun</a:t>
            </a:r>
            <a:r>
              <a:rPr lang="en-US" dirty="0"/>
              <a:t> 2025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4A7F91F-F80F-48F2-952B-1A28BE488E5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38EF83B3-1C91-4D1C-8175-D534A9EF7130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38" name="Slide Number Placeholder 37">
            <a:extLst>
              <a:ext uri="{FF2B5EF4-FFF2-40B4-BE49-F238E27FC236}">
                <a16:creationId xmlns:a16="http://schemas.microsoft.com/office/drawing/2014/main" id="{AFE5268B-0629-492C-B633-766DE4F3A0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19</a:t>
            </a:fld>
            <a:endParaRPr lang="en-US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28B4731E-0FD4-48D9-8FC0-612C081346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71624" y="1021816"/>
            <a:ext cx="8905875" cy="374113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01BE68EC-7046-4F68-AFD3-1655B07FBBD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71624" y="4902734"/>
            <a:ext cx="8905874" cy="15229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827740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202639"/>
            <a:ext cx="4114800" cy="1325563"/>
          </a:xfrm>
        </p:spPr>
        <p:txBody>
          <a:bodyPr>
            <a:normAutofit/>
          </a:bodyPr>
          <a:lstStyle/>
          <a:p>
            <a:r>
              <a:rPr lang="en-ZA" dirty="0"/>
              <a:t>ABOUT US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199" y="1908313"/>
            <a:ext cx="4542183" cy="3687815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sz="1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Perhimpunan</a:t>
            </a:r>
            <a:r>
              <a:rPr lang="en-U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1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Pemilik</a:t>
            </a:r>
            <a:r>
              <a:rPr lang="en-U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dan </a:t>
            </a:r>
            <a:r>
              <a:rPr lang="en-US" sz="1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Penghuni</a:t>
            </a:r>
            <a:r>
              <a:rPr lang="en-U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1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Satuan</a:t>
            </a:r>
            <a:r>
              <a:rPr lang="en-U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1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Rumah</a:t>
            </a:r>
            <a:r>
              <a:rPr lang="en-U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1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Susun</a:t>
            </a:r>
            <a:r>
              <a:rPr lang="en-U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(P3SRS) The Suites Metro </a:t>
            </a:r>
            <a:r>
              <a:rPr lang="en-US" sz="1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Apartemen</a:t>
            </a:r>
            <a:r>
              <a:rPr lang="en-U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1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periode</a:t>
            </a:r>
            <a:r>
              <a:rPr lang="en-U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ke-1 </a:t>
            </a:r>
            <a:r>
              <a:rPr lang="en-US" sz="1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telah</a:t>
            </a:r>
            <a:r>
              <a:rPr lang="en-U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1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diresmikan</a:t>
            </a:r>
            <a:r>
              <a:rPr lang="en-U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pada 01 </a:t>
            </a:r>
            <a:r>
              <a:rPr lang="en-US" sz="1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Juli</a:t>
            </a:r>
            <a:r>
              <a:rPr lang="en-U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2022 </a:t>
            </a:r>
          </a:p>
          <a:p>
            <a:r>
              <a:rPr lang="en-U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</a:t>
            </a:r>
            <a:r>
              <a:rPr lang="en-US" sz="1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Nomor</a:t>
            </a:r>
            <a:r>
              <a:rPr lang="en-U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Surat </a:t>
            </a:r>
            <a:r>
              <a:rPr lang="en-US" sz="1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Keterangan</a:t>
            </a:r>
            <a:r>
              <a:rPr lang="en-U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1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Pencatatan</a:t>
            </a:r>
            <a:r>
              <a:rPr lang="en-U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P3SRS : LH.01.07/ 2505 DPKP / VIII / 2022 ). </a:t>
            </a:r>
          </a:p>
          <a:p>
            <a:r>
              <a:rPr lang="en-U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Setelah </a:t>
            </a:r>
            <a:r>
              <a:rPr lang="en-US" sz="1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diresmikan</a:t>
            </a:r>
            <a:r>
              <a:rPr lang="en-U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P3SRS </a:t>
            </a:r>
            <a:r>
              <a:rPr lang="en-US" sz="1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menunjuk</a:t>
            </a:r>
            <a:r>
              <a:rPr lang="en-U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: </a:t>
            </a:r>
          </a:p>
          <a:p>
            <a:r>
              <a:rPr lang="en-U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PT. ADITAMA (</a:t>
            </a:r>
            <a:r>
              <a:rPr lang="en-US" sz="1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Anugrah</a:t>
            </a:r>
            <a:r>
              <a:rPr lang="en-U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Abadi </a:t>
            </a:r>
            <a:r>
              <a:rPr lang="en-US" sz="1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Suksestama</a:t>
            </a:r>
            <a:r>
              <a:rPr lang="en-U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 </a:t>
            </a:r>
            <a:r>
              <a:rPr lang="en-US" sz="16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sebagai</a:t>
            </a:r>
            <a:r>
              <a:rPr lang="en-US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Building Management.</a:t>
            </a:r>
          </a:p>
        </p:txBody>
      </p:sp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5B977C86-3B4D-43C8-8241-380CB8620E2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fld id="{A06CE4A4-C95C-4C84-ADC9-6B0A7804E564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099131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FAD2AE59-5630-4D5C-83A9-4CDEF4D7DC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98951"/>
            <a:ext cx="10515600" cy="1325563"/>
          </a:xfrm>
        </p:spPr>
        <p:txBody>
          <a:bodyPr/>
          <a:lstStyle/>
          <a:p>
            <a:pPr algn="ctr"/>
            <a:r>
              <a:rPr lang="en-US" dirty="0"/>
              <a:t>PROYEKSI </a:t>
            </a:r>
            <a:r>
              <a:rPr lang="en-US" dirty="0" err="1"/>
              <a:t>tahun</a:t>
            </a:r>
            <a:r>
              <a:rPr lang="en-US" dirty="0"/>
              <a:t> 2027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4A7F91F-F80F-48F2-952B-1A28BE488E5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38EF83B3-1C91-4D1C-8175-D534A9EF7130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38" name="Slide Number Placeholder 37">
            <a:extLst>
              <a:ext uri="{FF2B5EF4-FFF2-40B4-BE49-F238E27FC236}">
                <a16:creationId xmlns:a16="http://schemas.microsoft.com/office/drawing/2014/main" id="{AFE5268B-0629-492C-B633-766DE4F3A0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20</a:t>
            </a:fld>
            <a:endParaRPr lang="en-US" dirty="0"/>
          </a:p>
        </p:txBody>
      </p:sp>
      <p:graphicFrame>
        <p:nvGraphicFramePr>
          <p:cNvPr id="7" name="Table 7">
            <a:extLst>
              <a:ext uri="{FF2B5EF4-FFF2-40B4-BE49-F238E27FC236}">
                <a16:creationId xmlns:a16="http://schemas.microsoft.com/office/drawing/2014/main" id="{DD3E1ECE-7D1B-4A89-8661-861F7F52FB62}"/>
              </a:ext>
            </a:extLst>
          </p:cNvPr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990032655"/>
              </p:ext>
            </p:extLst>
          </p:nvPr>
        </p:nvGraphicFramePr>
        <p:xfrm>
          <a:off x="495301" y="1651920"/>
          <a:ext cx="10858499" cy="371880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97943">
                  <a:extLst>
                    <a:ext uri="{9D8B030D-6E8A-4147-A177-3AD203B41FA5}">
                      <a16:colId xmlns:a16="http://schemas.microsoft.com/office/drawing/2014/main" val="3606011532"/>
                    </a:ext>
                  </a:extLst>
                </a:gridCol>
                <a:gridCol w="4260556">
                  <a:extLst>
                    <a:ext uri="{9D8B030D-6E8A-4147-A177-3AD203B41FA5}">
                      <a16:colId xmlns:a16="http://schemas.microsoft.com/office/drawing/2014/main" val="3554735339"/>
                    </a:ext>
                  </a:extLst>
                </a:gridCol>
              </a:tblGrid>
              <a:tr h="1377030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chemeClr val="tx1"/>
                          </a:solidFill>
                        </a:rPr>
                        <a:t>PENERIMAAN </a:t>
                      </a:r>
                    </a:p>
                    <a:p>
                      <a:r>
                        <a:rPr lang="en-US" sz="2800" b="1" dirty="0">
                          <a:solidFill>
                            <a:schemeClr val="tx1"/>
                          </a:solidFill>
                        </a:rPr>
                        <a:t>(IPL-SF, Listrik, Air) 74 %</a:t>
                      </a:r>
                    </a:p>
                    <a:p>
                      <a:r>
                        <a:rPr lang="en-US" sz="2800" b="1" i="1" dirty="0">
                          <a:solidFill>
                            <a:schemeClr val="tx1"/>
                          </a:solidFill>
                        </a:rPr>
                        <a:t>*Nominal IPL-SF di Rp.15.500,-*</a:t>
                      </a:r>
                      <a:endParaRPr lang="en-ID" sz="2800" b="1" i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800" b="1" dirty="0" err="1">
                          <a:solidFill>
                            <a:schemeClr val="tx1"/>
                          </a:solidFill>
                        </a:rPr>
                        <a:t>Rp</a:t>
                      </a:r>
                      <a:r>
                        <a:rPr lang="en-US" sz="2800" b="1" dirty="0">
                          <a:solidFill>
                            <a:schemeClr val="tx1"/>
                          </a:solidFill>
                        </a:rPr>
                        <a:t>.     1.115.722.836,33</a:t>
                      </a:r>
                      <a:endParaRPr lang="en-ID" sz="28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3955656"/>
                  </a:ext>
                </a:extLst>
              </a:tr>
              <a:tr h="251460">
                <a:tc>
                  <a:txBody>
                    <a:bodyPr/>
                    <a:lstStyle/>
                    <a:p>
                      <a:r>
                        <a:rPr lang="en-US" sz="2800" b="1" dirty="0">
                          <a:solidFill>
                            <a:schemeClr val="tx1"/>
                          </a:solidFill>
                        </a:rPr>
                        <a:t>PENGELUARAN</a:t>
                      </a:r>
                    </a:p>
                    <a:p>
                      <a:r>
                        <a:rPr lang="en-US" sz="2800" b="1" dirty="0">
                          <a:solidFill>
                            <a:schemeClr val="tx1"/>
                          </a:solidFill>
                        </a:rPr>
                        <a:t>Fixed &amp; Variable Cost</a:t>
                      </a:r>
                    </a:p>
                    <a:p>
                      <a:r>
                        <a:rPr lang="en-US" sz="2800" b="1" dirty="0">
                          <a:solidFill>
                            <a:schemeClr val="tx1"/>
                          </a:solidFill>
                        </a:rPr>
                        <a:t>(Vendor, Engineering, </a:t>
                      </a:r>
                      <a:r>
                        <a:rPr lang="en-US" sz="2800" b="1" dirty="0" err="1">
                          <a:solidFill>
                            <a:schemeClr val="tx1"/>
                          </a:solidFill>
                        </a:rPr>
                        <a:t>HSE,GA,dll</a:t>
                      </a:r>
                      <a:r>
                        <a:rPr lang="en-US" sz="2800" b="1" dirty="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endParaRPr lang="en-ID" sz="2800" b="1" i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800" b="1" dirty="0" err="1">
                          <a:solidFill>
                            <a:schemeClr val="tx1"/>
                          </a:solidFill>
                        </a:rPr>
                        <a:t>Rp</a:t>
                      </a:r>
                      <a:r>
                        <a:rPr lang="en-US" sz="2800" b="1" dirty="0">
                          <a:solidFill>
                            <a:schemeClr val="tx1"/>
                          </a:solidFill>
                        </a:rPr>
                        <a:t>.  1.189.382.660,67</a:t>
                      </a:r>
                      <a:endParaRPr lang="en-ID" sz="28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9478192"/>
                  </a:ext>
                </a:extLst>
              </a:tr>
              <a:tr h="543455">
                <a:tc>
                  <a:txBody>
                    <a:bodyPr/>
                    <a:lstStyle/>
                    <a:p>
                      <a:pPr algn="r"/>
                      <a:r>
                        <a:rPr lang="en-US" sz="2800" b="1" dirty="0">
                          <a:solidFill>
                            <a:schemeClr val="tx1"/>
                          </a:solidFill>
                        </a:rPr>
                        <a:t>DEVIASI</a:t>
                      </a:r>
                      <a:endParaRPr lang="en-ID" sz="28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/>
                      <a:r>
                        <a:rPr lang="en-US" sz="2800" b="1" dirty="0" err="1">
                          <a:solidFill>
                            <a:srgbClr val="FF0000"/>
                          </a:solidFill>
                        </a:rPr>
                        <a:t>Rp</a:t>
                      </a:r>
                      <a:r>
                        <a:rPr lang="en-US" sz="2800" b="1" dirty="0">
                          <a:solidFill>
                            <a:srgbClr val="FF0000"/>
                          </a:solidFill>
                        </a:rPr>
                        <a:t>.     73.659.824,34</a:t>
                      </a:r>
                      <a:endParaRPr lang="en-ID" sz="2800" b="1" dirty="0">
                        <a:solidFill>
                          <a:srgbClr val="FF0000"/>
                        </a:solidFill>
                      </a:endParaRPr>
                    </a:p>
                  </a:txBody>
                  <a:tcPr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1039224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9291318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accent1">
            <a:lumMod val="75000"/>
            <a:alpha val="36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FAD2AE59-5630-4D5C-83A9-4CDEF4D7DC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98952"/>
            <a:ext cx="10515600" cy="922864"/>
          </a:xfrm>
        </p:spPr>
        <p:txBody>
          <a:bodyPr/>
          <a:lstStyle/>
          <a:p>
            <a:pPr algn="ctr"/>
            <a:r>
              <a:rPr lang="en-US" dirty="0"/>
              <a:t>PENYESUAIAN TARIF di </a:t>
            </a:r>
            <a:r>
              <a:rPr lang="en-US" dirty="0" err="1"/>
              <a:t>tahun</a:t>
            </a:r>
            <a:r>
              <a:rPr lang="en-US" dirty="0"/>
              <a:t> 2027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4A7F91F-F80F-48F2-952B-1A28BE488E5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38EF83B3-1C91-4D1C-8175-D534A9EF7130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38" name="Slide Number Placeholder 37">
            <a:extLst>
              <a:ext uri="{FF2B5EF4-FFF2-40B4-BE49-F238E27FC236}">
                <a16:creationId xmlns:a16="http://schemas.microsoft.com/office/drawing/2014/main" id="{AFE5268B-0629-492C-B633-766DE4F3A0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21</a:t>
            </a:fld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BD288261-8516-4997-8990-DB0F2000A9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19250" y="776287"/>
            <a:ext cx="8534400" cy="4248318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CD4D035-66E9-4423-8357-4DBF8250147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57350" y="4980865"/>
            <a:ext cx="8515350" cy="18274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821802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36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4A7F91F-F80F-48F2-952B-1A28BE488E5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38EF83B3-1C91-4D1C-8175-D534A9EF7130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38" name="Slide Number Placeholder 37">
            <a:extLst>
              <a:ext uri="{FF2B5EF4-FFF2-40B4-BE49-F238E27FC236}">
                <a16:creationId xmlns:a16="http://schemas.microsoft.com/office/drawing/2014/main" id="{AFE5268B-0629-492C-B633-766DE4F3A0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22</a:t>
            </a:fld>
            <a:endParaRPr lang="en-US" dirty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B5D6DB9E-7B89-4A14-B33C-E58DC87FC18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62" y="1762125"/>
            <a:ext cx="12182475" cy="3333750"/>
          </a:xfrm>
          <a:prstGeom prst="rect">
            <a:avLst/>
          </a:prstGeom>
        </p:spPr>
      </p:pic>
      <p:sp>
        <p:nvSpPr>
          <p:cNvPr id="10" name="Title 3">
            <a:extLst>
              <a:ext uri="{FF2B5EF4-FFF2-40B4-BE49-F238E27FC236}">
                <a16:creationId xmlns:a16="http://schemas.microsoft.com/office/drawing/2014/main" id="{9D22459A-5EE3-4FBC-9A6C-5C8169863F8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98951"/>
            <a:ext cx="10515600" cy="1325563"/>
          </a:xfrm>
        </p:spPr>
        <p:txBody>
          <a:bodyPr/>
          <a:lstStyle/>
          <a:p>
            <a:pPr algn="ctr"/>
            <a:r>
              <a:rPr lang="en-US" dirty="0"/>
              <a:t>PROYEKSI 5 </a:t>
            </a:r>
            <a:r>
              <a:rPr lang="en-US" dirty="0" err="1"/>
              <a:t>tahun</a:t>
            </a:r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47074555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tle 35">
            <a:extLst>
              <a:ext uri="{FF2B5EF4-FFF2-40B4-BE49-F238E27FC236}">
                <a16:creationId xmlns:a16="http://schemas.microsoft.com/office/drawing/2014/main" id="{3FB3C754-C1FE-4D2D-9890-A8353F1E8D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3312" y="2537528"/>
            <a:ext cx="4306824" cy="1325563"/>
          </a:xfrm>
        </p:spPr>
        <p:txBody>
          <a:bodyPr>
            <a:normAutofit/>
          </a:bodyPr>
          <a:lstStyle/>
          <a:p>
            <a:r>
              <a:rPr lang="en-US" sz="4800" dirty="0"/>
              <a:t>THANK YOU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E9C9CF3-789B-4F9F-8F03-9C35C87C63C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2C47A19B-488B-44EE-8D69-0EFD83DCBA32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019A024-2FD1-4C73-AC55-A794E56E4F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23</a:t>
            </a:fld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8155ABE-1773-4501-A25D-2F0668BC441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353312" y="4492487"/>
            <a:ext cx="3505201" cy="497408"/>
          </a:xfrm>
        </p:spPr>
        <p:txBody>
          <a:bodyPr/>
          <a:lstStyle/>
          <a:p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213567368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19353"/>
            <a:ext cx="10515600" cy="1325563"/>
          </a:xfrm>
        </p:spPr>
        <p:txBody>
          <a:bodyPr>
            <a:normAutofit/>
          </a:bodyPr>
          <a:lstStyle/>
          <a:p>
            <a:r>
              <a:rPr lang="en-US" dirty="0"/>
              <a:t>PROBLEMs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15C66C5-CF46-4BB3-82CB-5E5DFB9B549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87448" y="2749188"/>
            <a:ext cx="8037710" cy="365760"/>
          </a:xfrm>
        </p:spPr>
        <p:txBody>
          <a:bodyPr>
            <a:noAutofit/>
          </a:bodyPr>
          <a:lstStyle/>
          <a:p>
            <a:pPr algn="ctr"/>
            <a:r>
              <a:rPr lang="en-US" dirty="0"/>
              <a:t>Proses </a:t>
            </a:r>
            <a:r>
              <a:rPr lang="en-US" dirty="0" err="1"/>
              <a:t>Serah</a:t>
            </a:r>
            <a:r>
              <a:rPr lang="en-US" dirty="0"/>
              <a:t> </a:t>
            </a:r>
            <a:r>
              <a:rPr lang="en-US" dirty="0" err="1"/>
              <a:t>Terima</a:t>
            </a:r>
            <a:r>
              <a:rPr lang="en-US" dirty="0"/>
              <a:t> </a:t>
            </a:r>
            <a:r>
              <a:rPr lang="en-US" dirty="0" err="1"/>
              <a:t>Pengelolaan</a:t>
            </a:r>
            <a:r>
              <a:rPr lang="en-US" dirty="0"/>
              <a:t> Gedung </a:t>
            </a:r>
            <a:r>
              <a:rPr lang="en-US" dirty="0" err="1"/>
              <a:t>Tidak</a:t>
            </a:r>
            <a:r>
              <a:rPr lang="en-US" dirty="0"/>
              <a:t> </a:t>
            </a:r>
            <a:r>
              <a:rPr lang="en-US" dirty="0" err="1"/>
              <a:t>Berjalan</a:t>
            </a:r>
            <a:r>
              <a:rPr lang="en-US" dirty="0"/>
              <a:t> </a:t>
            </a:r>
            <a:r>
              <a:rPr lang="en-US" dirty="0" err="1"/>
              <a:t>Baik</a:t>
            </a:r>
            <a:r>
              <a:rPr lang="en-US" dirty="0"/>
              <a:t> 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42B0A734-B5BB-42C2-946F-EC7ABE90A23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64953" y="3397545"/>
            <a:ext cx="7950181" cy="365760"/>
          </a:xfrm>
        </p:spPr>
        <p:txBody>
          <a:bodyPr>
            <a:noAutofit/>
          </a:bodyPr>
          <a:lstStyle/>
          <a:p>
            <a:pPr algn="ctr"/>
            <a:r>
              <a:rPr lang="en-US" dirty="0" err="1"/>
              <a:t>Saldo</a:t>
            </a:r>
            <a:r>
              <a:rPr lang="en-US" dirty="0"/>
              <a:t> </a:t>
            </a:r>
            <a:r>
              <a:rPr lang="en-US" dirty="0" err="1"/>
              <a:t>Awal</a:t>
            </a:r>
            <a:r>
              <a:rPr lang="en-US" dirty="0"/>
              <a:t> 0 (IPL dan Sinking Fund) </a:t>
            </a:r>
          </a:p>
        </p:txBody>
      </p:sp>
      <p:sp>
        <p:nvSpPr>
          <p:cNvPr id="43" name="Text Placeholder 42">
            <a:extLst>
              <a:ext uri="{FF2B5EF4-FFF2-40B4-BE49-F238E27FC236}">
                <a16:creationId xmlns:a16="http://schemas.microsoft.com/office/drawing/2014/main" id="{543672B4-28D9-4792-A8C2-BB242D3770EB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398693" y="4118354"/>
            <a:ext cx="8082700" cy="365760"/>
          </a:xfrm>
        </p:spPr>
        <p:txBody>
          <a:bodyPr>
            <a:noAutofit/>
          </a:bodyPr>
          <a:lstStyle/>
          <a:p>
            <a:pPr algn="ctr"/>
            <a:r>
              <a:rPr lang="en-US" dirty="0" err="1"/>
              <a:t>Banyaknya</a:t>
            </a:r>
            <a:r>
              <a:rPr lang="en-US" dirty="0"/>
              <a:t> </a:t>
            </a:r>
            <a:r>
              <a:rPr lang="en-US" dirty="0" err="1"/>
              <a:t>Tagihan</a:t>
            </a:r>
            <a:r>
              <a:rPr lang="en-US" dirty="0"/>
              <a:t> Yang </a:t>
            </a:r>
            <a:r>
              <a:rPr lang="en-US" dirty="0" err="1"/>
              <a:t>Tidak</a:t>
            </a:r>
            <a:r>
              <a:rPr lang="en-US" dirty="0"/>
              <a:t> </a:t>
            </a:r>
            <a:r>
              <a:rPr lang="en-US" dirty="0" err="1"/>
              <a:t>Terbayarkan</a:t>
            </a:r>
            <a:r>
              <a:rPr lang="en-US" dirty="0"/>
              <a:t> oleh PT. MRI</a:t>
            </a:r>
          </a:p>
        </p:txBody>
      </p:sp>
      <p:sp>
        <p:nvSpPr>
          <p:cNvPr id="55" name="Date Placeholder 54">
            <a:extLst>
              <a:ext uri="{FF2B5EF4-FFF2-40B4-BE49-F238E27FC236}">
                <a16:creationId xmlns:a16="http://schemas.microsoft.com/office/drawing/2014/main" id="{C1F1F924-C1EC-4BB5-8224-376BC2BB69C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B0E1827E-C6B5-4B42-999E-334EB6E38C4F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148" name="Slide Number Placeholder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3</a:t>
            </a:fld>
            <a:endParaRPr lang="en-US" dirty="0"/>
          </a:p>
        </p:txBody>
      </p:sp>
      <p:sp>
        <p:nvSpPr>
          <p:cNvPr id="24" name="Text Placeholder 42">
            <a:extLst>
              <a:ext uri="{FF2B5EF4-FFF2-40B4-BE49-F238E27FC236}">
                <a16:creationId xmlns:a16="http://schemas.microsoft.com/office/drawing/2014/main" id="{F3A21DFA-A3DC-4717-8925-420935E1AFA9}"/>
              </a:ext>
            </a:extLst>
          </p:cNvPr>
          <p:cNvSpPr txBox="1">
            <a:spLocks/>
          </p:cNvSpPr>
          <p:nvPr/>
        </p:nvSpPr>
        <p:spPr>
          <a:xfrm>
            <a:off x="424501" y="4987184"/>
            <a:ext cx="8100657" cy="36576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6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kern="120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dirty="0" err="1"/>
              <a:t>Diskrepansi</a:t>
            </a:r>
            <a:r>
              <a:rPr lang="en-US" dirty="0"/>
              <a:t> </a:t>
            </a:r>
            <a:r>
              <a:rPr lang="en-US" dirty="0" err="1"/>
              <a:t>Biaya</a:t>
            </a:r>
            <a:r>
              <a:rPr lang="en-US" dirty="0"/>
              <a:t> </a:t>
            </a:r>
            <a:r>
              <a:rPr lang="en-US" dirty="0" err="1"/>
              <a:t>Tagihan</a:t>
            </a:r>
            <a:r>
              <a:rPr lang="en-US" dirty="0"/>
              <a:t> Listrik dan </a:t>
            </a:r>
            <a:r>
              <a:rPr lang="en-US" dirty="0" err="1"/>
              <a:t>Penerimaan</a:t>
            </a:r>
            <a:r>
              <a:rPr lang="en-US" dirty="0"/>
              <a:t> </a:t>
            </a:r>
            <a:r>
              <a:rPr lang="en-US" dirty="0" err="1"/>
              <a:t>Pembayaran</a:t>
            </a:r>
            <a:r>
              <a:rPr lang="en-US" dirty="0"/>
              <a:t> Listrik  </a:t>
            </a:r>
          </a:p>
        </p:txBody>
      </p:sp>
      <p:sp>
        <p:nvSpPr>
          <p:cNvPr id="12" name="Text Placeholder 3">
            <a:extLst>
              <a:ext uri="{FF2B5EF4-FFF2-40B4-BE49-F238E27FC236}">
                <a16:creationId xmlns:a16="http://schemas.microsoft.com/office/drawing/2014/main" id="{0B6D358C-E674-416A-B034-CFD9836B936B}"/>
              </a:ext>
            </a:extLst>
          </p:cNvPr>
          <p:cNvSpPr txBox="1">
            <a:spLocks/>
          </p:cNvSpPr>
          <p:nvPr/>
        </p:nvSpPr>
        <p:spPr>
          <a:xfrm>
            <a:off x="509943" y="2047783"/>
            <a:ext cx="8037710" cy="36576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6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kern="120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dirty="0"/>
              <a:t>Gedung dan </a:t>
            </a:r>
            <a:r>
              <a:rPr lang="en-US" dirty="0" err="1"/>
              <a:t>Equipmentnya</a:t>
            </a:r>
            <a:r>
              <a:rPr lang="en-US" dirty="0"/>
              <a:t> Yang </a:t>
            </a:r>
            <a:r>
              <a:rPr lang="en-US" dirty="0" err="1"/>
              <a:t>Sudah</a:t>
            </a:r>
            <a:r>
              <a:rPr lang="en-US" dirty="0"/>
              <a:t> </a:t>
            </a:r>
            <a:r>
              <a:rPr lang="en-US" dirty="0" err="1"/>
              <a:t>Menurun</a:t>
            </a:r>
            <a:r>
              <a:rPr lang="en-US" dirty="0"/>
              <a:t> dan </a:t>
            </a:r>
            <a:r>
              <a:rPr lang="en-US" dirty="0" err="1"/>
              <a:t>Butuh</a:t>
            </a:r>
            <a:r>
              <a:rPr lang="en-US" dirty="0"/>
              <a:t> </a:t>
            </a:r>
            <a:r>
              <a:rPr lang="en-US" dirty="0" err="1"/>
              <a:t>Peremajaan</a:t>
            </a:r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7">
            <a:extLst>
              <a:ext uri="{FF2B5EF4-FFF2-40B4-BE49-F238E27FC236}">
                <a16:creationId xmlns:a16="http://schemas.microsoft.com/office/drawing/2014/main" id="{5DD8926E-4542-4CB4-B8F9-F5CC41FD29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D" dirty="0"/>
              <a:t>DOKUMENTASI DINDING LUAR GEDUNG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1138483-4262-4F53-AE2D-9C2CF51A9C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C9E1BD-AD8B-4D52-ABDE-AB0CBD5C5DAF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28B8773-115B-4CEE-AF7D-68B5FA5E8D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4</a:t>
            </a:fld>
            <a:endParaRPr lang="en-US" dirty="0"/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2BB05F4F-8129-4C4D-9143-98956A48048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57862" y="1429352"/>
            <a:ext cx="3563495" cy="4754008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2AEFF5C5-967B-4218-878C-98E3593929C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41019" y="1467570"/>
            <a:ext cx="3563495" cy="47540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696561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1138483-4262-4F53-AE2D-9C2CF51A9C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C9E1BD-AD8B-4D52-ABDE-AB0CBD5C5DAF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28B8773-115B-4CEE-AF7D-68B5FA5E8D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5</a:t>
            </a:fld>
            <a:endParaRPr lang="en-US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47B6330-A5D0-432B-842A-9948D28009E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8199" y="501040"/>
            <a:ext cx="4383157" cy="584750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D56C8DF-4E78-4059-90FB-D0BC0BF8C5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09837" y="501039"/>
            <a:ext cx="4383157" cy="58475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63429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1138483-4262-4F53-AE2D-9C2CF51A9C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C9E1BD-AD8B-4D52-ABDE-AB0CBD5C5DAF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28B8773-115B-4CEE-AF7D-68B5FA5E8D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6</a:t>
            </a:fld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5A86803C-E15A-4A2F-A017-6FAAA613FD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8200" y="381771"/>
            <a:ext cx="4462670" cy="595358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E35440B7-830F-4EEF-8550-13CF405362B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73272" y="381771"/>
            <a:ext cx="4462670" cy="59535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136062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A996696-02A0-4C4C-ABE0-237AD37C68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ID" dirty="0"/>
              <a:t>DOKUMENTASI KERUSAKAN DINDING KORIDOR LANTAI 1 S.D 3 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1138483-4262-4F53-AE2D-9C2CF51A9C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C9E1BD-AD8B-4D52-ABDE-AB0CBD5C5DAF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28B8773-115B-4CEE-AF7D-68B5FA5E8D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7</a:t>
            </a:fld>
            <a:endParaRPr lang="en-US" dirty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CD4634E9-E68E-4671-ABC3-C89AB053BC4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09801" y="1735282"/>
            <a:ext cx="3425453" cy="4569848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294A1AFA-CBC9-4486-930B-C015F24149A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6747" y="1738595"/>
            <a:ext cx="3425453" cy="45698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202842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1138483-4262-4F53-AE2D-9C2CF51A9C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C9E1BD-AD8B-4D52-ABDE-AB0CBD5C5DAF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28B8773-115B-4CEE-AF7D-68B5FA5E8D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8</a:t>
            </a:fld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2BDCB13-B069-4C43-9254-DDE6C5EBC6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14523" y="686571"/>
            <a:ext cx="4173093" cy="5567264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7AFDF5C7-922F-4217-91C2-951BF850F3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05792" y="686571"/>
            <a:ext cx="4173093" cy="55672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606123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1138483-4262-4F53-AE2D-9C2CF51A9C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C9E1BD-AD8B-4D52-ABDE-AB0CBD5C5DAF}" type="datetime1">
              <a:rPr lang="en-US" smtClean="0"/>
              <a:t>12/22/2022</a:t>
            </a:fld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28B8773-115B-4CEE-AF7D-68B5FA5E8D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9</a:t>
            </a:fld>
            <a:endParaRPr lang="en-US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36C139E-11CD-4058-BE9D-FA6364F617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7201" y="421526"/>
            <a:ext cx="4279111" cy="570870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CCCB0FB2-E046-46A4-A5C4-74CC6AC7D07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34607" y="786651"/>
            <a:ext cx="6409301" cy="48130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280667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_JB_v2" id="{E6E25CD2-8512-4B49-9A83-9AC317278B8F}" vid="{100AFDCD-A339-4D94-B373-F9848C2D26BE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1" ma:contentTypeDescription="Create a new document." ma:contentTypeScope="" ma:versionID="64dfb1555687e0874b4304b796b5b0c7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e6e4c555b5e194d05b7203de9c4567b3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Props1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4D2E8E18-726E-43C2-A873-C7E26FC0A96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F7069D1F-6C1F-4FA3-8CCB-EA801E558BEC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Architecture pitch deck</Template>
  <TotalTime>0</TotalTime>
  <Words>521</Words>
  <Application>Microsoft Office PowerPoint</Application>
  <PresentationFormat>Widescreen</PresentationFormat>
  <Paragraphs>156</Paragraphs>
  <Slides>23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23</vt:i4>
      </vt:variant>
    </vt:vector>
  </HeadingPairs>
  <TitlesOfParts>
    <vt:vector size="28" baseType="lpstr">
      <vt:lpstr>Arial</vt:lpstr>
      <vt:lpstr>Avenir Next LT Pro Light</vt:lpstr>
      <vt:lpstr>Calibri</vt:lpstr>
      <vt:lpstr>Posterama</vt:lpstr>
      <vt:lpstr>Office Theme</vt:lpstr>
      <vt:lpstr>SOSIALISASI PROGRAM KERJA               BUILDING MANAGEMENT                 THE SUITES@METRO APARTMENT</vt:lpstr>
      <vt:lpstr>ABOUT US</vt:lpstr>
      <vt:lpstr>PROBLEMs</vt:lpstr>
      <vt:lpstr>DOKUMENTASI DINDING LUAR GEDUNG</vt:lpstr>
      <vt:lpstr>PowerPoint Presentation</vt:lpstr>
      <vt:lpstr>PowerPoint Presentation</vt:lpstr>
      <vt:lpstr>DOKUMENTASI KERUSAKAN DINDING KORIDOR LANTAI 1 S.D 3 </vt:lpstr>
      <vt:lpstr>PowerPoint Presentation</vt:lpstr>
      <vt:lpstr>PowerPoint Presentation</vt:lpstr>
      <vt:lpstr>SOLUTION</vt:lpstr>
      <vt:lpstr>PROject OVERVIEW estimated budget : Rp. 6.360.861.660,-</vt:lpstr>
      <vt:lpstr>PROjeCT BENEFITS</vt:lpstr>
      <vt:lpstr>Current condition</vt:lpstr>
      <vt:lpstr>PENERIMAAN VS PENGELUARAN TAHUN 2022  (September-november / RATA” 3 BULAN TERAKHIR)</vt:lpstr>
      <vt:lpstr>Diskrepansi Penerimaan dan biaya listrik</vt:lpstr>
      <vt:lpstr>PROYEKSI tahun 2023</vt:lpstr>
      <vt:lpstr>PENYESUAIAN TARIF di tahun 2023</vt:lpstr>
      <vt:lpstr>PROYEKSI tahun 2025</vt:lpstr>
      <vt:lpstr>PENYESUAIAN TARIF di tahun 2025</vt:lpstr>
      <vt:lpstr>PROYEKSI tahun 2027</vt:lpstr>
      <vt:lpstr>PENYESUAIAN TARIF di tahun 2027</vt:lpstr>
      <vt:lpstr>PROYEKSI 5 tahun 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2022-12-19T03:58:50Z</dcterms:created>
  <dcterms:modified xsi:type="dcterms:W3CDTF">2022-12-22T07:59:54Z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